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314" r:id="rId5"/>
    <p:sldId id="277" r:id="rId6"/>
    <p:sldId id="302" r:id="rId7"/>
    <p:sldId id="303" r:id="rId8"/>
    <p:sldId id="283" r:id="rId9"/>
    <p:sldId id="270" r:id="rId10"/>
    <p:sldId id="304" r:id="rId11"/>
    <p:sldId id="287" r:id="rId12"/>
    <p:sldId id="286" r:id="rId13"/>
    <p:sldId id="315" r:id="rId14"/>
    <p:sldId id="289" r:id="rId15"/>
    <p:sldId id="288" r:id="rId16"/>
    <p:sldId id="305" r:id="rId17"/>
    <p:sldId id="273" r:id="rId18"/>
    <p:sldId id="290" r:id="rId19"/>
    <p:sldId id="311" r:id="rId20"/>
    <p:sldId id="312" r:id="rId21"/>
    <p:sldId id="313" r:id="rId22"/>
    <p:sldId id="293" r:id="rId23"/>
    <p:sldId id="292" r:id="rId24"/>
    <p:sldId id="274" r:id="rId25"/>
    <p:sldId id="272" r:id="rId26"/>
    <p:sldId id="316" r:id="rId27"/>
    <p:sldId id="275" r:id="rId28"/>
    <p:sldId id="306" r:id="rId29"/>
    <p:sldId id="263" r:id="rId30"/>
    <p:sldId id="276" r:id="rId31"/>
    <p:sldId id="265" r:id="rId32"/>
    <p:sldId id="26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Moorcroft" initials="MM" lastIdx="13" clrIdx="0">
    <p:extLst>
      <p:ext uri="{19B8F6BF-5375-455C-9EA6-DF929625EA0E}">
        <p15:presenceInfo xmlns:p15="http://schemas.microsoft.com/office/powerpoint/2012/main" userId="c98d77b240d1c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08D"/>
    <a:srgbClr val="676EA1"/>
    <a:srgbClr val="273179"/>
    <a:srgbClr val="9C8E8B"/>
    <a:srgbClr val="998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42" d="100"/>
          <a:sy n="42" d="100"/>
        </p:scale>
        <p:origin x="72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9T22:21:19.597" idx="7">
    <p:pos x="10" y="10"/>
    <p:text>30-50% gym dropouts
improve user health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52:52.255" idx="6">
    <p:pos x="10" y="10"/>
    <p:text>Economic impact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8:09.768" idx="5">
    <p:pos x="10" y="10"/>
    <p:text>Social impact and ethics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6:33.379" idx="4">
    <p:pos x="10" y="10"/>
    <p:text>regulatory framework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6:33.379" idx="4">
    <p:pos x="10" y="10"/>
    <p:text>regulatory framework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9T23:36:32.241" idx="9">
    <p:pos x="10" y="10"/>
    <p:text>Next steps in development
Complete existing functionality
Additional functionality
Voice assistant</p:text>
    <p:extLst>
      <p:ext uri="{C676402C-5697-4E1C-873F-D02D1690AC5C}">
        <p15:threadingInfo xmlns:p15="http://schemas.microsoft.com/office/powerpoint/2012/main" timeZoneBias="-120"/>
      </p:ext>
    </p:extLst>
  </p:cm>
  <p:cm authorId="1" dt="2019-10-09T23:37:09.999" idx="12">
    <p:pos x="10" y="106"/>
    <p:text>future work</p:text>
    <p:extLst>
      <p:ext uri="{C676402C-5697-4E1C-873F-D02D1690AC5C}">
        <p15:threadingInfo xmlns:p15="http://schemas.microsoft.com/office/powerpoint/2012/main" timeZoneBias="-120">
          <p15:parentCm authorId="1" idx="9"/>
        </p15:threadingInfo>
      </p:ext>
    </p:extLst>
  </p:cm>
  <p:cm authorId="1" dt="2019-10-09T23:36:43.441" idx="10">
    <p:pos x="106" y="106"/>
    <p:text>Market for product
People would use it
Benefit to gyms
Benefit to society( Direct and Indirect)</p:text>
    <p:extLst>
      <p:ext uri="{C676402C-5697-4E1C-873F-D02D1690AC5C}">
        <p15:threadingInfo xmlns:p15="http://schemas.microsoft.com/office/powerpoint/2012/main" timeZoneBias="-120"/>
      </p:ext>
    </p:extLst>
  </p:cm>
  <p:cm authorId="1" dt="2019-10-09T23:37:05.514" idx="11">
    <p:pos x="106" y="202"/>
    <p:text>conclusion</p:text>
    <p:extLst>
      <p:ext uri="{C676402C-5697-4E1C-873F-D02D1690AC5C}">
        <p15:threadingInfo xmlns:p15="http://schemas.microsoft.com/office/powerpoint/2012/main" timeZoneBias="-120">
          <p15:parentCm authorId="1" idx="10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34DB-A797-40FD-8438-35B242747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FC495-03E2-4474-9793-44FD7DD0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9C19-2C6D-495C-94AD-7F26D213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F0C2A-D937-45CA-98AD-BE7A9E9A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43AAF-9827-4082-9D76-5B658B90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56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F35F-17CE-40E6-B51D-2A37C7B0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C02B0-3F34-4B43-88F0-56ECFCEE8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EFA81-48B2-4770-BB9A-ECBBF627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324C-210D-412B-B182-F96A7E5B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56D25-9F71-4F64-9454-8204D368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90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0CE77-1E63-4AB9-82BE-B64DD3B0F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8EE6E-36EF-456B-8CC8-1179D00C9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A0F79-2FFF-4121-B6E3-C50142BD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217C7-D414-4B60-8C49-FD1EAA0E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6FCE0-2DAF-4DB2-A8D8-77D16386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1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72B54-CCE8-4EEA-BEBE-0430EB72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8B0F-4D0D-4D85-9197-28DBA113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371C2-E19D-483E-98D1-22CC0120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F0389-1E54-459B-8721-0C899662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9F25-4920-4D5C-AEA6-DB852242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58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378E-61EE-4A60-9B26-67FCF9BE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78647-7738-4EFD-B204-C36B4B686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C854B-B0EA-4C9F-9ADD-5FFB0069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D36A8-1F0F-4CCE-A77A-274F1F37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04D7-6EB6-4275-A55D-FF82C77F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8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4A1A-B54E-41FA-B999-AEEA8CEE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1ABC-F7BF-4DC5-96F4-E1AA75524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EC1A1-7F01-4AD9-AD32-3B0C34AA8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BCE13-72BD-447E-A142-D61E3760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088-AB56-4DC8-B899-8C667C1A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E2936-D14D-48DB-BA96-2311DAAF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68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446C-1041-4A55-9D4F-3A4B81B0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7BF55-B0A5-46E6-928D-1E7AA337D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388DE-CA2B-48D8-B345-2585AB86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F7E45-4B92-459F-A4C0-B70536B5D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6DDC3-4956-4995-96EE-AC9E956E03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A6021-AB91-4441-A514-9CFBB7C6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12AAE-A66B-457E-8BE0-D06AFD7E8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0EBCB-0F82-492C-A65C-4161D547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7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7DFB-3C81-4374-8D68-324CB0F0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67DC5-67B0-4748-92FC-FD83B088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B918B-9FD1-45E6-939C-5F244E17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E1AC8-BA22-4D68-A61F-A36F6EE1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4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78122-2BD2-4D7D-BD5E-CD1A694A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24FED-82DA-423C-AF59-49ECF96A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DFE7-3D4E-4134-ABB9-9F362BFD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7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DCC7-CE1F-4EB3-B15F-78E7D2EE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D8C2-10D6-4D9E-95D6-BDAFEADC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24A65-F4E5-4D1C-B5A1-36192A8E2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02C03-83A6-4115-8528-A8916D00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CE996-38A1-4B78-9571-A7A8DE45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018FF-0E4F-4136-9BE8-87B31816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3FDF-5C3D-4365-8AFC-B29685D3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A2305-5DBF-48BB-BC37-376C30B7F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BCB4E-14CF-4095-9587-E6725F8AA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987C3-ED94-4DED-A4B3-51A40D6A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AEF8A-F0F8-4EAE-8FAB-F85F5A7D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DFE02-3E67-46C3-8E90-8C4224E1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1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EE827-DDA9-4456-B374-158CCC6E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A3FEE-D646-4CB5-A434-8E79F130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F5E95-2237-4313-A8F4-B8458B30B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6FC94-1C2E-4AD8-B7A5-D17BEBD94D47}" type="datetimeFigureOut">
              <a:rPr lang="en-US" smtClean="0"/>
              <a:t>11-Oct-19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230DB-6C5A-457B-A1A4-C5007A3FF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FD5CA-9D60-4649-B7BE-730FB2CDA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4E687-A157-485E-BDE8-1A5ADCF2E1B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9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F82320B-E697-D74F-A960-30276D70EDE4}"/>
              </a:ext>
            </a:extLst>
          </p:cNvPr>
          <p:cNvSpPr/>
          <p:nvPr/>
        </p:nvSpPr>
        <p:spPr>
          <a:xfrm>
            <a:off x="0" y="0"/>
            <a:ext cx="12192000" cy="150089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04F72-5280-E942-9933-F96F23C1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86" y="1731534"/>
            <a:ext cx="3312216" cy="331221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36A5914-E034-3E4D-B940-B4159A464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8975" y="5242990"/>
            <a:ext cx="4554039" cy="646331"/>
          </a:xfrm>
        </p:spPr>
        <p:txBody>
          <a:bodyPr>
            <a:normAutofit fontScale="92500" lnSpcReduction="10000"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Bachelor in Telematics Engineering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degree project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47FB5-3B43-704E-9302-EBE925D79CCF}"/>
              </a:ext>
            </a:extLst>
          </p:cNvPr>
          <p:cNvSpPr txBox="1"/>
          <p:nvPr/>
        </p:nvSpPr>
        <p:spPr>
          <a:xfrm>
            <a:off x="2156091" y="6092457"/>
            <a:ext cx="787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ESCUELA POLITÉCNICA SUPERIOR DE LA UNIVERSIDAD CARLOS III DE MADRID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6CC5-F1B1-3E4C-95D5-8BF603BFD353}"/>
              </a:ext>
            </a:extLst>
          </p:cNvPr>
          <p:cNvSpPr txBox="1"/>
          <p:nvPr/>
        </p:nvSpPr>
        <p:spPr>
          <a:xfrm>
            <a:off x="3650021" y="384312"/>
            <a:ext cx="489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Trainer Bot</a:t>
            </a:r>
            <a:endParaRPr lang="en-GB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DBF46-47E9-8F41-998C-7E612FF21F8A}"/>
              </a:ext>
            </a:extLst>
          </p:cNvPr>
          <p:cNvSpPr txBox="1"/>
          <p:nvPr/>
        </p:nvSpPr>
        <p:spPr>
          <a:xfrm>
            <a:off x="2607360" y="968679"/>
            <a:ext cx="697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Natural Language Processor Chatbot</a:t>
            </a:r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872EE-F68C-8C4E-AB05-3060F18C447E}"/>
              </a:ext>
            </a:extLst>
          </p:cNvPr>
          <p:cNvSpPr/>
          <p:nvPr/>
        </p:nvSpPr>
        <p:spPr>
          <a:xfrm>
            <a:off x="0" y="6473688"/>
            <a:ext cx="12192000" cy="384312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E0E219-AE60-EB4C-8F10-4A5A27DCE972}"/>
              </a:ext>
            </a:extLst>
          </p:cNvPr>
          <p:cNvSpPr txBox="1"/>
          <p:nvPr/>
        </p:nvSpPr>
        <p:spPr>
          <a:xfrm>
            <a:off x="708126" y="5120616"/>
            <a:ext cx="239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</a:p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Matthew Moorcroft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E46609-5255-A148-9CF0-A431564CBE0A}"/>
              </a:ext>
            </a:extLst>
          </p:cNvPr>
          <p:cNvSpPr txBox="1"/>
          <p:nvPr/>
        </p:nvSpPr>
        <p:spPr>
          <a:xfrm>
            <a:off x="9002590" y="4412730"/>
            <a:ext cx="263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Tutor: </a:t>
            </a:r>
          </a:p>
          <a:p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Pablo Serrano </a:t>
            </a:r>
            <a:r>
              <a:rPr lang="en-GB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Yañez-Mingot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1D50E-F0E4-48F3-B60D-06C128EFEAE6}"/>
              </a:ext>
            </a:extLst>
          </p:cNvPr>
          <p:cNvSpPr txBox="1"/>
          <p:nvPr/>
        </p:nvSpPr>
        <p:spPr>
          <a:xfrm>
            <a:off x="9002590" y="5198044"/>
            <a:ext cx="263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Director: </a:t>
            </a:r>
          </a:p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Carlos Jesús Bernardos Cano</a:t>
            </a:r>
          </a:p>
        </p:txBody>
      </p:sp>
    </p:spTree>
    <p:extLst>
      <p:ext uri="{BB962C8B-B14F-4D97-AF65-F5344CB8AC3E}">
        <p14:creationId xmlns:p14="http://schemas.microsoft.com/office/powerpoint/2010/main" val="3283728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5400" dirty="0"/>
              <a:t>CONTEXT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177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422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697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1999E-FE81-4C95-AD5D-C5F4C951F171}"/>
              </a:ext>
            </a:extLst>
          </p:cNvPr>
          <p:cNvSpPr txBox="1"/>
          <p:nvPr/>
        </p:nvSpPr>
        <p:spPr>
          <a:xfrm flipH="1">
            <a:off x="1342891" y="3912782"/>
            <a:ext cx="7937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Ethical</a:t>
            </a:r>
            <a:r>
              <a:rPr lang="es-ES" dirty="0"/>
              <a:t> </a:t>
            </a:r>
            <a:r>
              <a:rPr lang="es-ES" dirty="0" err="1"/>
              <a:t>photo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27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7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55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5400" dirty="0"/>
              <a:t>SOLUTION PROPOSED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8614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DAA660A-0D0D-450D-BA35-CDCC8580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55" y="4208636"/>
            <a:ext cx="1981722" cy="19786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E34C2C7-645B-48DA-978F-0C9BE55BE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0575" y="2268458"/>
            <a:ext cx="1706572" cy="2180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3E5E3-A01E-4CD0-8ABC-576B560B8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68" y="1388533"/>
            <a:ext cx="2192697" cy="2261150"/>
          </a:xfrm>
          <a:prstGeom prst="rect">
            <a:avLst/>
          </a:prstGeom>
        </p:spPr>
      </p:pic>
      <p:pic>
        <p:nvPicPr>
          <p:cNvPr id="16" name="Picture 15" descr="A stop sign&#10;&#10;Description automatically generated">
            <a:extLst>
              <a:ext uri="{FF2B5EF4-FFF2-40B4-BE49-F238E27FC236}">
                <a16:creationId xmlns:a16="http://schemas.microsoft.com/office/drawing/2014/main" id="{53D69CFA-057F-44AD-8AD3-D1DC9E3656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47" y="1879311"/>
            <a:ext cx="4507508" cy="30993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7A9B3-885F-4740-BFDE-CE4D61AD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5" y="2303340"/>
            <a:ext cx="2169303" cy="21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371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59AABC-C327-40C5-828B-193E1D0C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1" y="1351622"/>
            <a:ext cx="6772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5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oogle Shape;172;p21">
            <a:extLst>
              <a:ext uri="{FF2B5EF4-FFF2-40B4-BE49-F238E27FC236}">
                <a16:creationId xmlns:a16="http://schemas.microsoft.com/office/drawing/2014/main" id="{955D438F-E278-4A90-9E09-0E3498D3DEE3}"/>
              </a:ext>
            </a:extLst>
          </p:cNvPr>
          <p:cNvGrpSpPr/>
          <p:nvPr/>
        </p:nvGrpSpPr>
        <p:grpSpPr>
          <a:xfrm>
            <a:off x="863869" y="3312497"/>
            <a:ext cx="5425767" cy="2411745"/>
            <a:chOff x="1047099" y="2241353"/>
            <a:chExt cx="3040276" cy="1338140"/>
          </a:xfrm>
        </p:grpSpPr>
        <p:sp>
          <p:nvSpPr>
            <p:cNvPr id="19" name="Google Shape;173;p21">
              <a:extLst>
                <a:ext uri="{FF2B5EF4-FFF2-40B4-BE49-F238E27FC236}">
                  <a16:creationId xmlns:a16="http://schemas.microsoft.com/office/drawing/2014/main" id="{7D296270-DCA4-4AFA-BDE9-808E554A74C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0" name="Google Shape;174;p21">
              <a:extLst>
                <a:ext uri="{FF2B5EF4-FFF2-40B4-BE49-F238E27FC236}">
                  <a16:creationId xmlns:a16="http://schemas.microsoft.com/office/drawing/2014/main" id="{D0E0369B-B883-4DF2-BBBA-706CF5D5FA86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273179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2000" b="1" dirty="0">
                <a:solidFill>
                  <a:srgbClr val="27317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1" name="Google Shape;175;p21">
              <a:extLst>
                <a:ext uri="{FF2B5EF4-FFF2-40B4-BE49-F238E27FC236}">
                  <a16:creationId xmlns:a16="http://schemas.microsoft.com/office/drawing/2014/main" id="{38EDEFF1-9E68-482F-9704-D059E908B210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Tokenize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" name="Google Shape;177;p21">
            <a:extLst>
              <a:ext uri="{FF2B5EF4-FFF2-40B4-BE49-F238E27FC236}">
                <a16:creationId xmlns:a16="http://schemas.microsoft.com/office/drawing/2014/main" id="{293F964D-79F2-429C-9997-85FA02B3EF90}"/>
              </a:ext>
            </a:extLst>
          </p:cNvPr>
          <p:cNvGrpSpPr/>
          <p:nvPr/>
        </p:nvGrpSpPr>
        <p:grpSpPr>
          <a:xfrm>
            <a:off x="3756910" y="3376846"/>
            <a:ext cx="5404520" cy="2412556"/>
            <a:chOff x="2957320" y="2240903"/>
            <a:chExt cx="3040276" cy="1338590"/>
          </a:xfrm>
        </p:grpSpPr>
        <p:sp>
          <p:nvSpPr>
            <p:cNvPr id="15" name="Google Shape;178;p21">
              <a:extLst>
                <a:ext uri="{FF2B5EF4-FFF2-40B4-BE49-F238E27FC236}">
                  <a16:creationId xmlns:a16="http://schemas.microsoft.com/office/drawing/2014/main" id="{E7F2AA85-A050-494E-882E-51E03367058F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8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16" name="Google Shape;179;p21">
              <a:extLst>
                <a:ext uri="{FF2B5EF4-FFF2-40B4-BE49-F238E27FC236}">
                  <a16:creationId xmlns:a16="http://schemas.microsoft.com/office/drawing/2014/main" id="{2BE7E660-0BB2-4699-BA03-86726E082E9E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7508D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2000" b="1" dirty="0">
                <a:solidFill>
                  <a:srgbClr val="47508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" name="Google Shape;180;p21">
              <a:extLst>
                <a:ext uri="{FF2B5EF4-FFF2-40B4-BE49-F238E27FC236}">
                  <a16:creationId xmlns:a16="http://schemas.microsoft.com/office/drawing/2014/main" id="{0C226339-1E47-4B02-BB4D-FE9272EEB8DC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Stem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Google Shape;182;p21">
            <a:extLst>
              <a:ext uri="{FF2B5EF4-FFF2-40B4-BE49-F238E27FC236}">
                <a16:creationId xmlns:a16="http://schemas.microsoft.com/office/drawing/2014/main" id="{F380F9B6-5545-4D5D-898A-846C6C0C18D0}"/>
              </a:ext>
            </a:extLst>
          </p:cNvPr>
          <p:cNvGrpSpPr/>
          <p:nvPr/>
        </p:nvGrpSpPr>
        <p:grpSpPr>
          <a:xfrm>
            <a:off x="6782750" y="3312946"/>
            <a:ext cx="5435773" cy="2417422"/>
            <a:chOff x="4877339" y="2238203"/>
            <a:chExt cx="3040276" cy="1341290"/>
          </a:xfrm>
        </p:grpSpPr>
        <p:sp>
          <p:nvSpPr>
            <p:cNvPr id="11" name="Google Shape;183;p21">
              <a:extLst>
                <a:ext uri="{FF2B5EF4-FFF2-40B4-BE49-F238E27FC236}">
                  <a16:creationId xmlns:a16="http://schemas.microsoft.com/office/drawing/2014/main" id="{E08068CA-5A68-4BA8-9711-AEF20505060C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;p21">
              <a:extLst>
                <a:ext uri="{FF2B5EF4-FFF2-40B4-BE49-F238E27FC236}">
                  <a16:creationId xmlns:a16="http://schemas.microsoft.com/office/drawing/2014/main" id="{BE3049BE-E107-4427-9167-815D9FDABF2A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76EA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2000" b="1" dirty="0">
                <a:solidFill>
                  <a:srgbClr val="676EA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Google Shape;185;p21">
              <a:extLst>
                <a:ext uri="{FF2B5EF4-FFF2-40B4-BE49-F238E27FC236}">
                  <a16:creationId xmlns:a16="http://schemas.microsoft.com/office/drawing/2014/main" id="{8A87E486-C83F-41B1-A8C6-0DA2ACD8F665}"/>
                </a:ext>
              </a:extLst>
            </p:cNvPr>
            <p:cNvSpPr txBox="1"/>
            <p:nvPr/>
          </p:nvSpPr>
          <p:spPr>
            <a:xfrm rot="189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Context </a:t>
              </a:r>
              <a:r>
                <a:rPr lang="en-GB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detection</a:t>
              </a:r>
              <a:endParaRPr lang="en-GB"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34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334" y="0"/>
            <a:ext cx="2405332" cy="1035170"/>
          </a:xfrm>
        </p:spPr>
        <p:txBody>
          <a:bodyPr/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3618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oogle Shape;172;p21">
            <a:extLst>
              <a:ext uri="{FF2B5EF4-FFF2-40B4-BE49-F238E27FC236}">
                <a16:creationId xmlns:a16="http://schemas.microsoft.com/office/drawing/2014/main" id="{955D438F-E278-4A90-9E09-0E3498D3DEE3}"/>
              </a:ext>
            </a:extLst>
          </p:cNvPr>
          <p:cNvGrpSpPr/>
          <p:nvPr/>
        </p:nvGrpSpPr>
        <p:grpSpPr>
          <a:xfrm>
            <a:off x="863869" y="3312497"/>
            <a:ext cx="5425767" cy="2411745"/>
            <a:chOff x="1047099" y="2241353"/>
            <a:chExt cx="3040276" cy="1338140"/>
          </a:xfrm>
        </p:grpSpPr>
        <p:sp>
          <p:nvSpPr>
            <p:cNvPr id="19" name="Google Shape;173;p21">
              <a:extLst>
                <a:ext uri="{FF2B5EF4-FFF2-40B4-BE49-F238E27FC236}">
                  <a16:creationId xmlns:a16="http://schemas.microsoft.com/office/drawing/2014/main" id="{7D296270-DCA4-4AFA-BDE9-808E554A74C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20" name="Google Shape;174;p21">
              <a:extLst>
                <a:ext uri="{FF2B5EF4-FFF2-40B4-BE49-F238E27FC236}">
                  <a16:creationId xmlns:a16="http://schemas.microsoft.com/office/drawing/2014/main" id="{D0E0369B-B883-4DF2-BBBA-706CF5D5FA86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273179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2000" b="1" dirty="0">
                <a:solidFill>
                  <a:srgbClr val="27317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1" name="Google Shape;175;p21">
              <a:extLst>
                <a:ext uri="{FF2B5EF4-FFF2-40B4-BE49-F238E27FC236}">
                  <a16:creationId xmlns:a16="http://schemas.microsoft.com/office/drawing/2014/main" id="{38EDEFF1-9E68-482F-9704-D059E908B210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Entity Extraction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" name="Google Shape;177;p21">
            <a:extLst>
              <a:ext uri="{FF2B5EF4-FFF2-40B4-BE49-F238E27FC236}">
                <a16:creationId xmlns:a16="http://schemas.microsoft.com/office/drawing/2014/main" id="{293F964D-79F2-429C-9997-85FA02B3EF90}"/>
              </a:ext>
            </a:extLst>
          </p:cNvPr>
          <p:cNvGrpSpPr/>
          <p:nvPr/>
        </p:nvGrpSpPr>
        <p:grpSpPr>
          <a:xfrm>
            <a:off x="3756910" y="3376846"/>
            <a:ext cx="5404520" cy="2412556"/>
            <a:chOff x="2957320" y="2240903"/>
            <a:chExt cx="3040276" cy="1338590"/>
          </a:xfrm>
        </p:grpSpPr>
        <p:sp>
          <p:nvSpPr>
            <p:cNvPr id="15" name="Google Shape;178;p21">
              <a:extLst>
                <a:ext uri="{FF2B5EF4-FFF2-40B4-BE49-F238E27FC236}">
                  <a16:creationId xmlns:a16="http://schemas.microsoft.com/office/drawing/2014/main" id="{E7F2AA85-A050-494E-882E-51E03367058F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8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7CBE5F"/>
                </a:solidFill>
              </a:endParaRPr>
            </a:p>
          </p:txBody>
        </p:sp>
        <p:sp>
          <p:nvSpPr>
            <p:cNvPr id="16" name="Google Shape;179;p21">
              <a:extLst>
                <a:ext uri="{FF2B5EF4-FFF2-40B4-BE49-F238E27FC236}">
                  <a16:creationId xmlns:a16="http://schemas.microsoft.com/office/drawing/2014/main" id="{2BE7E660-0BB2-4699-BA03-86726E082E9E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7508D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2000" b="1" dirty="0">
                <a:solidFill>
                  <a:srgbClr val="47508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" name="Google Shape;180;p21">
              <a:extLst>
                <a:ext uri="{FF2B5EF4-FFF2-40B4-BE49-F238E27FC236}">
                  <a16:creationId xmlns:a16="http://schemas.microsoft.com/office/drawing/2014/main" id="{0C226339-1E47-4B02-BB4D-FE9272EEB8DC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Action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Google Shape;182;p21">
            <a:extLst>
              <a:ext uri="{FF2B5EF4-FFF2-40B4-BE49-F238E27FC236}">
                <a16:creationId xmlns:a16="http://schemas.microsoft.com/office/drawing/2014/main" id="{F380F9B6-5545-4D5D-898A-846C6C0C18D0}"/>
              </a:ext>
            </a:extLst>
          </p:cNvPr>
          <p:cNvGrpSpPr/>
          <p:nvPr/>
        </p:nvGrpSpPr>
        <p:grpSpPr>
          <a:xfrm>
            <a:off x="6782750" y="3312946"/>
            <a:ext cx="5435773" cy="2417422"/>
            <a:chOff x="4877339" y="2238203"/>
            <a:chExt cx="3040276" cy="1341290"/>
          </a:xfrm>
        </p:grpSpPr>
        <p:sp>
          <p:nvSpPr>
            <p:cNvPr id="11" name="Google Shape;183;p21">
              <a:extLst>
                <a:ext uri="{FF2B5EF4-FFF2-40B4-BE49-F238E27FC236}">
                  <a16:creationId xmlns:a16="http://schemas.microsoft.com/office/drawing/2014/main" id="{E08068CA-5A68-4BA8-9711-AEF20505060C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84;p21">
              <a:extLst>
                <a:ext uri="{FF2B5EF4-FFF2-40B4-BE49-F238E27FC236}">
                  <a16:creationId xmlns:a16="http://schemas.microsoft.com/office/drawing/2014/main" id="{BE3049BE-E107-4427-9167-815D9FDABF2A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76EA1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2000" b="1" dirty="0">
                <a:solidFill>
                  <a:srgbClr val="676EA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Google Shape;185;p21">
              <a:extLst>
                <a:ext uri="{FF2B5EF4-FFF2-40B4-BE49-F238E27FC236}">
                  <a16:creationId xmlns:a16="http://schemas.microsoft.com/office/drawing/2014/main" id="{8A87E486-C83F-41B1-A8C6-0DA2ACD8F665}"/>
                </a:ext>
              </a:extLst>
            </p:cNvPr>
            <p:cNvSpPr txBox="1"/>
            <p:nvPr/>
          </p:nvSpPr>
          <p:spPr>
            <a:xfrm rot="189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Response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72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2987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6343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13288-6AB4-41CF-A890-1889C3E37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81" y="1944501"/>
            <a:ext cx="4578412" cy="34139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640AEB0-9F2D-4385-B408-4F7F54C5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0255" y="1692355"/>
            <a:ext cx="2695026" cy="3442803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C86539A-5ECC-498E-A258-86A16281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841" y="1362275"/>
            <a:ext cx="4578412" cy="45784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A4689-86BF-407A-A446-E4AEA3BF4264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5203253" y="3651481"/>
            <a:ext cx="2102328" cy="0"/>
          </a:xfrm>
          <a:prstGeom prst="straightConnector1">
            <a:avLst/>
          </a:prstGeom>
          <a:ln w="158750">
            <a:gradFill flip="none" rotWithShape="1">
              <a:gsLst>
                <a:gs pos="0">
                  <a:schemeClr val="accent1"/>
                </a:gs>
                <a:gs pos="100000">
                  <a:srgbClr val="C00000"/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1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4B909D-D656-4AB9-9C4A-D13612FE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0" y="1250117"/>
            <a:ext cx="10647998" cy="52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5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Existing functionality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307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oogle Shape;172;p21">
            <a:extLst>
              <a:ext uri="{FF2B5EF4-FFF2-40B4-BE49-F238E27FC236}">
                <a16:creationId xmlns:a16="http://schemas.microsoft.com/office/drawing/2014/main" id="{955D438F-E278-4A90-9E09-0E3498D3DEE3}"/>
              </a:ext>
            </a:extLst>
          </p:cNvPr>
          <p:cNvGrpSpPr/>
          <p:nvPr/>
        </p:nvGrpSpPr>
        <p:grpSpPr>
          <a:xfrm>
            <a:off x="863869" y="3312497"/>
            <a:ext cx="5425767" cy="2411745"/>
            <a:chOff x="1047099" y="2241353"/>
            <a:chExt cx="3040276" cy="1338140"/>
          </a:xfrm>
        </p:grpSpPr>
        <p:sp>
          <p:nvSpPr>
            <p:cNvPr id="19" name="Google Shape;173;p21">
              <a:extLst>
                <a:ext uri="{FF2B5EF4-FFF2-40B4-BE49-F238E27FC236}">
                  <a16:creationId xmlns:a16="http://schemas.microsoft.com/office/drawing/2014/main" id="{7D296270-DCA4-4AFA-BDE9-808E554A74C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0" name="Google Shape;174;p21">
              <a:extLst>
                <a:ext uri="{FF2B5EF4-FFF2-40B4-BE49-F238E27FC236}">
                  <a16:creationId xmlns:a16="http://schemas.microsoft.com/office/drawing/2014/main" id="{D0E0369B-B883-4DF2-BBBA-706CF5D5FA86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273179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2000" b="1" dirty="0">
                <a:solidFill>
                  <a:srgbClr val="27317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1" name="Google Shape;175;p21">
              <a:extLst>
                <a:ext uri="{FF2B5EF4-FFF2-40B4-BE49-F238E27FC236}">
                  <a16:creationId xmlns:a16="http://schemas.microsoft.com/office/drawing/2014/main" id="{38EDEFF1-9E68-482F-9704-D059E908B210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Exercise table creation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" name="Google Shape;177;p21">
            <a:extLst>
              <a:ext uri="{FF2B5EF4-FFF2-40B4-BE49-F238E27FC236}">
                <a16:creationId xmlns:a16="http://schemas.microsoft.com/office/drawing/2014/main" id="{293F964D-79F2-429C-9997-85FA02B3EF90}"/>
              </a:ext>
            </a:extLst>
          </p:cNvPr>
          <p:cNvGrpSpPr/>
          <p:nvPr/>
        </p:nvGrpSpPr>
        <p:grpSpPr>
          <a:xfrm>
            <a:off x="3756910" y="3376846"/>
            <a:ext cx="5404520" cy="2412556"/>
            <a:chOff x="2957320" y="2240903"/>
            <a:chExt cx="3040276" cy="1338590"/>
          </a:xfrm>
        </p:grpSpPr>
        <p:sp>
          <p:nvSpPr>
            <p:cNvPr id="15" name="Google Shape;178;p21">
              <a:extLst>
                <a:ext uri="{FF2B5EF4-FFF2-40B4-BE49-F238E27FC236}">
                  <a16:creationId xmlns:a16="http://schemas.microsoft.com/office/drawing/2014/main" id="{E7F2AA85-A050-494E-882E-51E03367058F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8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16" name="Google Shape;179;p21">
              <a:extLst>
                <a:ext uri="{FF2B5EF4-FFF2-40B4-BE49-F238E27FC236}">
                  <a16:creationId xmlns:a16="http://schemas.microsoft.com/office/drawing/2014/main" id="{2BE7E660-0BB2-4699-BA03-86726E082E9E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7508D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2000" b="1" dirty="0">
                <a:solidFill>
                  <a:srgbClr val="47508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" name="Google Shape;180;p21">
              <a:extLst>
                <a:ext uri="{FF2B5EF4-FFF2-40B4-BE49-F238E27FC236}">
                  <a16:creationId xmlns:a16="http://schemas.microsoft.com/office/drawing/2014/main" id="{0C226339-1E47-4B02-BB4D-FE9272EEB8DC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D</a:t>
              </a:r>
              <a:r>
                <a:rPr lang="en-US" sz="2000" b="1" dirty="0" err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iet</a:t>
              </a: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table creation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Google Shape;182;p21">
            <a:extLst>
              <a:ext uri="{FF2B5EF4-FFF2-40B4-BE49-F238E27FC236}">
                <a16:creationId xmlns:a16="http://schemas.microsoft.com/office/drawing/2014/main" id="{F380F9B6-5545-4D5D-898A-846C6C0C18D0}"/>
              </a:ext>
            </a:extLst>
          </p:cNvPr>
          <p:cNvGrpSpPr/>
          <p:nvPr/>
        </p:nvGrpSpPr>
        <p:grpSpPr>
          <a:xfrm>
            <a:off x="6782750" y="3312946"/>
            <a:ext cx="5435773" cy="2417422"/>
            <a:chOff x="4877339" y="2238203"/>
            <a:chExt cx="3040276" cy="1341290"/>
          </a:xfrm>
        </p:grpSpPr>
        <p:sp>
          <p:nvSpPr>
            <p:cNvPr id="11" name="Google Shape;183;p21">
              <a:extLst>
                <a:ext uri="{FF2B5EF4-FFF2-40B4-BE49-F238E27FC236}">
                  <a16:creationId xmlns:a16="http://schemas.microsoft.com/office/drawing/2014/main" id="{E08068CA-5A68-4BA8-9711-AEF20505060C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;p21">
              <a:extLst>
                <a:ext uri="{FF2B5EF4-FFF2-40B4-BE49-F238E27FC236}">
                  <a16:creationId xmlns:a16="http://schemas.microsoft.com/office/drawing/2014/main" id="{BE3049BE-E107-4427-9167-815D9FDABF2A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76EA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2000" b="1" dirty="0">
                <a:solidFill>
                  <a:srgbClr val="676EA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Google Shape;185;p21">
              <a:extLst>
                <a:ext uri="{FF2B5EF4-FFF2-40B4-BE49-F238E27FC236}">
                  <a16:creationId xmlns:a16="http://schemas.microsoft.com/office/drawing/2014/main" id="{8A87E486-C83F-41B1-A8C6-0DA2ACD8F665}"/>
                </a:ext>
              </a:extLst>
            </p:cNvPr>
            <p:cNvSpPr txBox="1"/>
            <p:nvPr/>
          </p:nvSpPr>
          <p:spPr>
            <a:xfrm rot="189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ES" sz="2000" b="1" dirty="0" err="1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User</a:t>
              </a:r>
              <a:r>
                <a:rPr lang="es-E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 tracking</a:t>
              </a:r>
              <a:endParaRPr lang="en-GB"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841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pPr lvl="0"/>
            <a:r>
              <a:rPr lang="en-GB" dirty="0"/>
              <a:t>Judges demonstration</a:t>
            </a:r>
            <a:endParaRPr lang="en-US" dirty="0"/>
          </a:p>
          <a:p>
            <a:pPr lvl="0"/>
            <a:r>
              <a:rPr lang="en-GB" dirty="0"/>
              <a:t>If wrong: Video presentation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6893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5400" dirty="0"/>
              <a:t>PLANNING AND BUDGET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0706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5400" dirty="0"/>
              <a:t>INTRODUCTION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966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10800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8455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88DE3-4CB3-47DF-94A1-C5591C330034}"/>
              </a:ext>
            </a:extLst>
          </p:cNvPr>
          <p:cNvSpPr/>
          <p:nvPr/>
        </p:nvSpPr>
        <p:spPr>
          <a:xfrm>
            <a:off x="0" y="-2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81834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B7369C-C987-4A49-9D85-74E4289AA2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8" y="1482740"/>
            <a:ext cx="9558801" cy="49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1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4"/>
            <a:ext cx="8427721" cy="49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1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4"/>
            <a:ext cx="8427721" cy="49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8C66EA3-F9D8-44EA-98E9-C8032D9D0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7" y="1240536"/>
            <a:ext cx="4251960" cy="11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20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sky, man, sitting&#10;&#10;Description automatically generated">
            <a:extLst>
              <a:ext uri="{FF2B5EF4-FFF2-40B4-BE49-F238E27FC236}">
                <a16:creationId xmlns:a16="http://schemas.microsoft.com/office/drawing/2014/main" id="{5EB7E321-A804-4FD3-9F7D-A26E1E57D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67" y="0"/>
            <a:ext cx="745746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6571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8407</TotalTime>
  <Words>132</Words>
  <Application>Microsoft Office PowerPoint</Application>
  <PresentationFormat>Widescreen</PresentationFormat>
  <Paragraphs>68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Muli</vt:lpstr>
      <vt:lpstr>Times New Roman</vt:lpstr>
      <vt:lpstr>Office Theme</vt:lpstr>
      <vt:lpstr>PowerPoint Presentation</vt:lpstr>
      <vt:lpstr>Contents</vt:lpstr>
      <vt:lpstr>PowerPoint Presentation</vt:lpstr>
      <vt:lpstr>PowerPoint Presentation</vt:lpstr>
      <vt:lpstr>Introduction</vt:lpstr>
      <vt:lpstr>Introduction</vt:lpstr>
      <vt:lpstr>Introduction</vt:lpstr>
      <vt:lpstr>Introduction</vt:lpstr>
      <vt:lpstr>Introduction</vt:lpstr>
      <vt:lpstr>PowerPoint Presentation</vt:lpstr>
      <vt:lpstr>Context</vt:lpstr>
      <vt:lpstr>Introduction</vt:lpstr>
      <vt:lpstr>Introduction</vt:lpstr>
      <vt:lpstr>Context</vt:lpstr>
      <vt:lpstr>Context</vt:lpstr>
      <vt:lpstr>PowerPoint Presentation</vt:lpstr>
      <vt:lpstr>Solution Proposed</vt:lpstr>
      <vt:lpstr>Solution Proposed</vt:lpstr>
      <vt:lpstr>Solution Proposed</vt:lpstr>
      <vt:lpstr>Solution Proposed</vt:lpstr>
      <vt:lpstr>PowerPoint Presentation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PowerPoint Presentation</vt:lpstr>
      <vt:lpstr>Planning and Budget</vt:lpstr>
      <vt:lpstr>Planning and Budget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Moorcroft</dc:creator>
  <cp:lastModifiedBy>Matthew Moorcroft</cp:lastModifiedBy>
  <cp:revision>44</cp:revision>
  <dcterms:created xsi:type="dcterms:W3CDTF">2019-10-05T08:45:57Z</dcterms:created>
  <dcterms:modified xsi:type="dcterms:W3CDTF">2019-10-14T18:56:07Z</dcterms:modified>
</cp:coreProperties>
</file>